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7"/>
  </p:notesMasterIdLst>
  <p:sldIdLst>
    <p:sldId id="256" r:id="rId2"/>
    <p:sldId id="258" r:id="rId3"/>
    <p:sldId id="259" r:id="rId4"/>
    <p:sldId id="257" r:id="rId5"/>
    <p:sldId id="26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70" r:id="rId15"/>
    <p:sldId id="268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LIM" initials="D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91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506" y="-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5CE599-7184-481D-A24F-93E6E2C05EB3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42D609-091F-49D3-B16D-24C4FFD770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6342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426800A-3CEA-4867-A7E5-D7B8495050A1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0B61167-F8F4-4C5C-A273-D34A2DF839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26800A-3CEA-4867-A7E5-D7B8495050A1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B61167-F8F4-4C5C-A273-D34A2DF8392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26800A-3CEA-4867-A7E5-D7B8495050A1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B61167-F8F4-4C5C-A273-D34A2DF8392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26800A-3CEA-4867-A7E5-D7B8495050A1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B61167-F8F4-4C5C-A273-D34A2DF8392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26800A-3CEA-4867-A7E5-D7B8495050A1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B61167-F8F4-4C5C-A273-D34A2DF839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26800A-3CEA-4867-A7E5-D7B8495050A1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B61167-F8F4-4C5C-A273-D34A2DF83924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26800A-3CEA-4867-A7E5-D7B8495050A1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B61167-F8F4-4C5C-A273-D34A2DF839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426800A-3CEA-4867-A7E5-D7B8495050A1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B61167-F8F4-4C5C-A273-D34A2DF839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426800A-3CEA-4867-A7E5-D7B8495050A1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0B61167-F8F4-4C5C-A273-D34A2DF8392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26800A-3CEA-4867-A7E5-D7B8495050A1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B61167-F8F4-4C5C-A273-D34A2DF839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26800A-3CEA-4867-A7E5-D7B8495050A1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B61167-F8F4-4C5C-A273-D34A2DF839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426800A-3CEA-4867-A7E5-D7B8495050A1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0B61167-F8F4-4C5C-A273-D34A2DF8392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8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419599"/>
            <a:ext cx="6400800" cy="1752600"/>
          </a:xfrm>
        </p:spPr>
        <p:txBody>
          <a:bodyPr/>
          <a:lstStyle/>
          <a:p>
            <a:r>
              <a:rPr lang="bn-BD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endParaRPr lang="en-US" dirty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304800"/>
            <a:ext cx="6400800" cy="41147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Flowchart: Punched Tape 7"/>
          <p:cNvSpPr/>
          <p:nvPr/>
        </p:nvSpPr>
        <p:spPr>
          <a:xfrm>
            <a:off x="1676400" y="4000500"/>
            <a:ext cx="5181600" cy="2514600"/>
          </a:xfrm>
          <a:prstGeom prst="flowChartPunchedTap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9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স্বাগতম</a:t>
            </a:r>
            <a:r>
              <a:rPr lang="bn-BD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75147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457200"/>
            <a:ext cx="7391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800" dirty="0" smtClean="0"/>
              <a:t> </a:t>
            </a:r>
            <a:endParaRPr lang="en-US" sz="8800" dirty="0"/>
          </a:p>
        </p:txBody>
      </p:sp>
      <p:sp>
        <p:nvSpPr>
          <p:cNvPr id="3" name="TextBox 2"/>
          <p:cNvSpPr txBox="1"/>
          <p:nvPr/>
        </p:nvSpPr>
        <p:spPr>
          <a:xfrm>
            <a:off x="76200" y="2678162"/>
            <a:ext cx="4114800" cy="26776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মোঃ মাহবুব আলম বি,এস-সি, বি, এড </a:t>
            </a:r>
          </a:p>
          <a:p>
            <a:r>
              <a:rPr lang="bn-BD" sz="24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সহকারী শিক্ষক, রামনগর উচ্চ বিদ্যালয়</a:t>
            </a:r>
          </a:p>
          <a:p>
            <a:r>
              <a:rPr lang="bn-BD" sz="24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নিয়ামতপুর, নওগাঁ ।</a:t>
            </a:r>
          </a:p>
          <a:p>
            <a:r>
              <a:rPr lang="bn-BD" sz="24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মোবাঃ ০১৭১৯১০৬৯৪২</a:t>
            </a:r>
          </a:p>
          <a:p>
            <a:r>
              <a:rPr lang="bn-BD" sz="24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ই-মেইলঃ </a:t>
            </a:r>
            <a:r>
              <a:rPr lang="en-US" sz="24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mahbubalambontosor@gmail.com</a:t>
            </a:r>
            <a:endParaRPr lang="en-US" sz="2400" dirty="0">
              <a:solidFill>
                <a:srgbClr val="7030A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0" y="2678162"/>
            <a:ext cx="2526323" cy="26776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7030A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" pitchFamily="2" charset="0"/>
                <a:cs typeface="Nikosh" pitchFamily="2" charset="0"/>
              </a:rPr>
              <a:t>বিজ্ঞান </a:t>
            </a:r>
          </a:p>
          <a:p>
            <a:r>
              <a:rPr lang="bn-BD" sz="2400" dirty="0" smtClean="0">
                <a:solidFill>
                  <a:srgbClr val="7030A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" pitchFamily="2" charset="0"/>
                <a:cs typeface="Nikosh" pitchFamily="2" charset="0"/>
              </a:rPr>
              <a:t>অষ্টম শ্রেণি </a:t>
            </a:r>
          </a:p>
          <a:p>
            <a:r>
              <a:rPr lang="bn-BD" sz="2400" dirty="0" smtClean="0">
                <a:solidFill>
                  <a:srgbClr val="7030A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" pitchFamily="2" charset="0"/>
                <a:cs typeface="Nikosh" pitchFamily="2" charset="0"/>
              </a:rPr>
              <a:t>দ্বিতীয় অধ্যায়  </a:t>
            </a:r>
          </a:p>
          <a:p>
            <a:r>
              <a:rPr lang="bn-BD" sz="2400" dirty="0" smtClean="0">
                <a:solidFill>
                  <a:srgbClr val="7030A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" pitchFamily="2" charset="0"/>
                <a:cs typeface="Nikosh" pitchFamily="2" charset="0"/>
              </a:rPr>
              <a:t>জীবের বৃদ্ধি ও বংশগতি </a:t>
            </a:r>
          </a:p>
          <a:p>
            <a:r>
              <a:rPr lang="bn-BD" sz="2400" dirty="0" smtClean="0">
                <a:solidFill>
                  <a:srgbClr val="7030A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" pitchFamily="2" charset="0"/>
                <a:cs typeface="Nikosh" pitchFamily="2" charset="0"/>
              </a:rPr>
              <a:t>কোষ  বিভাজন</a:t>
            </a:r>
          </a:p>
          <a:p>
            <a:r>
              <a:rPr lang="bn-BD" sz="2400" dirty="0" smtClean="0">
                <a:solidFill>
                  <a:srgbClr val="7030A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" pitchFamily="2" charset="0"/>
                <a:cs typeface="Nikosh" pitchFamily="2" charset="0"/>
              </a:rPr>
              <a:t>তাং ০৯/০৯/২০১৩ ইং</a:t>
            </a:r>
          </a:p>
          <a:p>
            <a:endParaRPr lang="en-US" sz="2400" dirty="0">
              <a:solidFill>
                <a:srgbClr val="7030A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Nikosh" pitchFamily="2" charset="0"/>
              <a:cs typeface="Nikosh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3046" y="1868581"/>
            <a:ext cx="1410068" cy="412646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895600" y="286400"/>
            <a:ext cx="3962399" cy="132343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/>
            <a:r>
              <a:rPr lang="bn-BD" sz="8000" b="1" dirty="0">
                <a:ln w="11430"/>
                <a:gradFill>
                  <a:gsLst>
                    <a:gs pos="0">
                      <a:srgbClr val="F79646">
                        <a:tint val="90000"/>
                        <a:satMod val="120000"/>
                      </a:srgbClr>
                    </a:gs>
                    <a:gs pos="25000">
                      <a:srgbClr val="F79646">
                        <a:tint val="93000"/>
                        <a:satMod val="120000"/>
                      </a:srgbClr>
                    </a:gs>
                    <a:gs pos="50000">
                      <a:srgbClr val="F79646">
                        <a:shade val="89000"/>
                        <a:satMod val="110000"/>
                      </a:srgbClr>
                    </a:gs>
                    <a:gs pos="75000">
                      <a:srgbClr val="F79646">
                        <a:tint val="93000"/>
                        <a:satMod val="120000"/>
                      </a:srgbClr>
                    </a:gs>
                    <a:gs pos="100000">
                      <a:srgbClr val="F79646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পরিচিতি</a:t>
            </a:r>
            <a:r>
              <a:rPr lang="bn-BD" sz="5400" b="1" dirty="0">
                <a:ln w="11430"/>
                <a:gradFill>
                  <a:gsLst>
                    <a:gs pos="0">
                      <a:srgbClr val="F79646">
                        <a:tint val="90000"/>
                        <a:satMod val="120000"/>
                      </a:srgbClr>
                    </a:gs>
                    <a:gs pos="25000">
                      <a:srgbClr val="F79646">
                        <a:tint val="93000"/>
                        <a:satMod val="120000"/>
                      </a:srgbClr>
                    </a:gs>
                    <a:gs pos="50000">
                      <a:srgbClr val="F79646">
                        <a:shade val="89000"/>
                        <a:satMod val="110000"/>
                      </a:srgbClr>
                    </a:gs>
                    <a:gs pos="75000">
                      <a:srgbClr val="F79646">
                        <a:tint val="93000"/>
                        <a:satMod val="120000"/>
                      </a:srgbClr>
                    </a:gs>
                    <a:gs pos="100000">
                      <a:srgbClr val="F79646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endParaRPr lang="en-US" sz="5400" b="1" dirty="0">
              <a:ln w="11430"/>
              <a:gradFill>
                <a:gsLst>
                  <a:gs pos="0">
                    <a:srgbClr val="F79646">
                      <a:tint val="90000"/>
                      <a:satMod val="120000"/>
                    </a:srgbClr>
                  </a:gs>
                  <a:gs pos="25000">
                    <a:srgbClr val="F79646">
                      <a:tint val="93000"/>
                      <a:satMod val="120000"/>
                    </a:srgbClr>
                  </a:gs>
                  <a:gs pos="50000">
                    <a:srgbClr val="F79646">
                      <a:shade val="89000"/>
                      <a:satMod val="110000"/>
                    </a:srgbClr>
                  </a:gs>
                  <a:gs pos="75000">
                    <a:srgbClr val="F79646">
                      <a:tint val="93000"/>
                      <a:satMod val="120000"/>
                    </a:srgbClr>
                  </a:gs>
                  <a:gs pos="100000">
                    <a:srgbClr val="F79646">
                      <a:tint val="90000"/>
                      <a:satMod val="120000"/>
                    </a:srgb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01534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24200" y="145756"/>
            <a:ext cx="3200400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চিত্রগুলো লক্ষ্য কর </a:t>
            </a:r>
            <a:endParaRPr lang="en-US" sz="3600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0" y="990600"/>
            <a:ext cx="3714750" cy="3200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0" y="4724400"/>
            <a:ext cx="3714750" cy="18478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914" y="990600"/>
            <a:ext cx="3038475" cy="24193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599" y="3962401"/>
            <a:ext cx="2945789" cy="2609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856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37846" y="457200"/>
            <a:ext cx="7086600" cy="1107996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6600" dirty="0" smtClean="0">
                <a:latin typeface="Nikosh" pitchFamily="2" charset="0"/>
                <a:cs typeface="Nikosh" pitchFamily="2" charset="0"/>
              </a:rPr>
              <a:t>নিচের ভিডিওটি লক্ষ্য কর </a:t>
            </a:r>
            <a:endParaRPr lang="en-US" sz="6600" dirty="0">
              <a:latin typeface="Nikosh" pitchFamily="2" charset="0"/>
              <a:cs typeface="Nikosh" pitchFamily="2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4830352"/>
              </p:ext>
            </p:extLst>
          </p:nvPr>
        </p:nvGraphicFramePr>
        <p:xfrm>
          <a:off x="2101894" y="2819400"/>
          <a:ext cx="4758503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8" name="Packager Shell Object" showAsIcon="1" r:id="rId3" imgW="1416960" imgH="453240" progId="Package">
                  <p:embed/>
                </p:oleObj>
              </mc:Choice>
              <mc:Fallback>
                <p:oleObj name="Packager Shell Object" showAsIcon="1" r:id="rId3" imgW="1416960" imgH="45324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01894" y="2819400"/>
                        <a:ext cx="4758503" cy="152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12407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" y="1640667"/>
            <a:ext cx="8839200" cy="2308324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7200" dirty="0">
                <a:latin typeface="Nikosh" pitchFamily="2" charset="0"/>
                <a:cs typeface="Nikosh" pitchFamily="2" charset="0"/>
              </a:rPr>
              <a:t>আজকের পাঠঃ  </a:t>
            </a:r>
            <a:r>
              <a:rPr lang="bn-BD" sz="7200" b="1" dirty="0">
                <a:ln w="31550" cmpd="sng">
                  <a:solidFill>
                    <a:srgbClr val="FF000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কোষ বিভাজন</a:t>
            </a:r>
            <a:endParaRPr lang="en-US" sz="7200" b="1" dirty="0">
              <a:ln w="31550" cmpd="sng">
                <a:solidFill>
                  <a:srgbClr val="FF0000"/>
                </a:soli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endParaRPr lang="en-US" sz="7200" b="1" cap="none" spc="0" dirty="0" smtClean="0">
              <a:ln w="31550" cmpd="sng">
                <a:solidFill>
                  <a:srgbClr val="FF0000"/>
                </a:soli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3118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2000" y="813660"/>
            <a:ext cx="5562600" cy="769441"/>
          </a:xfrm>
          <a:prstGeom prst="rect">
            <a:avLst/>
          </a:prstGeom>
          <a:noFill/>
        </p:spPr>
        <p:txBody>
          <a:bodyPr wrap="square" rtlCol="0">
            <a:prstTxWarp prst="textTriangleInverted">
              <a:avLst/>
            </a:prstTxWarp>
            <a:spAutoFit/>
          </a:bodyPr>
          <a:lstStyle/>
          <a:p>
            <a:r>
              <a:rPr lang="bn-BD" sz="4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" pitchFamily="2" charset="0"/>
                <a:cs typeface="Nikosh" pitchFamily="2" charset="0"/>
              </a:rPr>
              <a:t>পাঠ শেষে শিক্ষার্থীরা 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9423" y="1835053"/>
            <a:ext cx="60461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১। কোষ বিভাজন কি তা বলতে পারবে।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9423" y="2544596"/>
            <a:ext cx="624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২। কোষ বিভাজনের প্রকারভেদ বলতে পারবে।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9423" y="3134542"/>
            <a:ext cx="815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Nikosh" pitchFamily="2" charset="0"/>
                <a:cs typeface="Nikosh" pitchFamily="2" charset="0"/>
              </a:rPr>
              <a:t>৩। মাইটোসিস কোষ বিভাজনের সংজ্ঞা বলতে পারবে।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9423" y="3784600"/>
            <a:ext cx="807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" pitchFamily="2" charset="0"/>
                <a:cs typeface="Nikosh" pitchFamily="2" charset="0"/>
              </a:rPr>
              <a:t>৪। চিত্রসহ মাইটোসিস  কোষবিভাজনের বর্ণনা করতে পারবে।</a:t>
            </a:r>
            <a:endParaRPr lang="en-US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8370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52400"/>
            <a:ext cx="1933575" cy="6096000"/>
          </a:xfrm>
          <a:prstGeom prst="rect">
            <a:avLst/>
          </a:prstGeom>
        </p:spPr>
      </p:pic>
      <p:sp>
        <p:nvSpPr>
          <p:cNvPr id="3" name="Left Arrow 2"/>
          <p:cNvSpPr/>
          <p:nvPr/>
        </p:nvSpPr>
        <p:spPr>
          <a:xfrm>
            <a:off x="5943600" y="2502877"/>
            <a:ext cx="609600" cy="838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28600" y="1029151"/>
            <a:ext cx="5533292" cy="3785652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00B05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Nikosh" pitchFamily="2" charset="0"/>
                <a:cs typeface="Nikosh" pitchFamily="2" charset="0"/>
              </a:rPr>
              <a:t>একটি কোষ ভেঙ্গে একাধিক কোষ সৃষ্টির প্রক্রিয়াকে কোষ বিভাজন বলে।  </a:t>
            </a:r>
            <a:endParaRPr lang="en-US" sz="6000" dirty="0">
              <a:solidFill>
                <a:srgbClr val="00B050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3124200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743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95600" y="143470"/>
            <a:ext cx="3124200" cy="92333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" pitchFamily="2" charset="0"/>
                <a:cs typeface="Nikosh" pitchFamily="2" charset="0"/>
              </a:rPr>
              <a:t>কোষ বিভাজন</a:t>
            </a:r>
            <a:endParaRPr lang="en-US" sz="5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" y="2895600"/>
            <a:ext cx="2743200" cy="7694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" pitchFamily="2" charset="0"/>
                <a:cs typeface="Nikosh" pitchFamily="2" charset="0"/>
              </a:rPr>
              <a:t>অ্যামাইটোসিস</a:t>
            </a:r>
            <a:r>
              <a:rPr lang="bn-BD" sz="4400" dirty="0" smtClean="0"/>
              <a:t> </a:t>
            </a:r>
            <a:endParaRPr lang="en-US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3676650" y="2888397"/>
            <a:ext cx="2705100" cy="830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" pitchFamily="2" charset="0"/>
                <a:cs typeface="Nikosh" pitchFamily="2" charset="0"/>
              </a:rPr>
              <a:t>মাইটোসিস</a:t>
            </a:r>
            <a:r>
              <a:rPr lang="bn-BD" sz="4800" dirty="0" smtClean="0"/>
              <a:t> </a:t>
            </a:r>
            <a:endParaRPr lang="en-US" sz="4800" dirty="0"/>
          </a:p>
        </p:txBody>
      </p:sp>
      <p:sp>
        <p:nvSpPr>
          <p:cNvPr id="6" name="TextBox 5"/>
          <p:cNvSpPr txBox="1"/>
          <p:nvPr/>
        </p:nvSpPr>
        <p:spPr>
          <a:xfrm>
            <a:off x="6858000" y="2842230"/>
            <a:ext cx="2286000" cy="830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" pitchFamily="2" charset="0"/>
                <a:cs typeface="Nikosh" pitchFamily="2" charset="0"/>
              </a:rPr>
              <a:t>মিয়োসিস </a:t>
            </a:r>
            <a:endParaRPr lang="en-US" sz="4800" dirty="0">
              <a:latin typeface="Nikosh" pitchFamily="2" charset="0"/>
              <a:cs typeface="Nikosh" pitchFamily="2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219200" y="1447800"/>
            <a:ext cx="70866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1219200" y="1447800"/>
            <a:ext cx="0" cy="13944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4381500" y="1524000"/>
            <a:ext cx="0" cy="136439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8305800" y="1524000"/>
            <a:ext cx="0" cy="13182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4381500" y="1066800"/>
            <a:ext cx="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692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04800"/>
            <a:ext cx="2095500" cy="4876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7500" y="5562600"/>
            <a:ext cx="2095500" cy="76944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মাইটোসিস</a:t>
            </a:r>
            <a:endParaRPr lang="en-US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2705100" y="2374106"/>
            <a:ext cx="914400" cy="7381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886200" y="342900"/>
            <a:ext cx="4800600" cy="501675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" pitchFamily="2" charset="0"/>
                <a:cs typeface="Nikosh" pitchFamily="2" charset="0"/>
              </a:rPr>
              <a:t>যে প্রক্রিয়াই মাতৃকোষের নিউক্লিয়াস একবার বিভাজিত হয়ে সমআকৃতির সমগুণ সম্পন্ন ও সমসংখ্যক ক্রোমোজোম বিশিষ্ট দুটি অপত্য কোষ সৃষ্টি করে তাকে মাইটোসিস কোষ বিভাজন বলে।</a:t>
            </a:r>
            <a:endParaRPr lang="en-US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0702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09800" y="76200"/>
            <a:ext cx="4330700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5400" b="1" u="sng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মাইটোসিস</a:t>
            </a:r>
            <a:endParaRPr lang="en-US" sz="5400" b="1" u="sng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1676400"/>
            <a:ext cx="1219200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" pitchFamily="2" charset="0"/>
                <a:cs typeface="Nikosh" pitchFamily="2" charset="0"/>
              </a:rPr>
              <a:t>প্রোফেজ</a:t>
            </a:r>
            <a:r>
              <a:rPr lang="bn-BD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</a:t>
            </a:r>
            <a:endParaRPr lang="en-US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1676398"/>
            <a:ext cx="2047264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প্রোমেটাফেজ </a:t>
            </a:r>
            <a:r>
              <a:rPr lang="bn-BD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en-US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62400" y="1676400"/>
            <a:ext cx="1673856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মেটাফেজ </a:t>
            </a:r>
            <a:r>
              <a:rPr lang="bn-BD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en-US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91200" y="1676399"/>
            <a:ext cx="1498600" cy="5847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bn-BD" sz="32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" pitchFamily="2" charset="0"/>
                <a:cs typeface="Nikosh" pitchFamily="2" charset="0"/>
              </a:rPr>
              <a:t>এনাফেজ </a:t>
            </a:r>
            <a:endParaRPr lang="en-US" sz="32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67600" y="1676400"/>
            <a:ext cx="1524000" cy="58477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" pitchFamily="2" charset="0"/>
                <a:cs typeface="Nikosh" pitchFamily="2" charset="0"/>
              </a:rPr>
              <a:t>টেলোফেজ</a:t>
            </a:r>
            <a:r>
              <a:rPr lang="bn-BD" sz="3200" dirty="0" smtClean="0">
                <a:latin typeface="Nikosh" pitchFamily="2" charset="0"/>
                <a:cs typeface="Nikosh" pitchFamily="2" charset="0"/>
              </a:rPr>
              <a:t> 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2438021"/>
            <a:ext cx="2362199" cy="3612445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009460" y="6050466"/>
            <a:ext cx="1455848" cy="707886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bn-BD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" pitchFamily="2" charset="0"/>
                <a:cs typeface="Nikosh" pitchFamily="2" charset="0"/>
              </a:rPr>
              <a:t>প্রোফেজ</a:t>
            </a:r>
            <a:endParaRPr lang="en-US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3065836" y="3962400"/>
            <a:ext cx="363164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810000" y="3694837"/>
            <a:ext cx="5105400" cy="175432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" pitchFamily="2" charset="0"/>
                <a:cs typeface="Nikosh" pitchFamily="2" charset="0"/>
              </a:rPr>
              <a:t>নিউক্লিয়াস আকারে বড় হয়।</a:t>
            </a:r>
          </a:p>
          <a:p>
            <a:r>
              <a:rPr lang="bn-BD" sz="3600" dirty="0" smtClean="0">
                <a:latin typeface="Nikosh" pitchFamily="2" charset="0"/>
                <a:cs typeface="Nikosh" pitchFamily="2" charset="0"/>
              </a:rPr>
              <a:t>ক্রোমোজোম থেকে পানি হ্রাস পায়।</a:t>
            </a:r>
          </a:p>
          <a:p>
            <a:r>
              <a:rPr lang="bn-BD" sz="3600" dirty="0" smtClean="0">
                <a:latin typeface="Nikosh" pitchFamily="2" charset="0"/>
                <a:cs typeface="Nikosh" pitchFamily="2" charset="0"/>
              </a:rPr>
              <a:t>নিউক্লিওমেম্ব্রেন বিলুপ্ত হতে থাকে। </a:t>
            </a:r>
            <a:endParaRPr lang="en-US" sz="3600" dirty="0">
              <a:latin typeface="Nikosh" pitchFamily="2" charset="0"/>
              <a:cs typeface="Nikosh" pitchFamily="2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009460" y="1151930"/>
            <a:ext cx="70677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1009460" y="1151930"/>
            <a:ext cx="0" cy="5244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6" idx="0"/>
          </p:cNvCxnSpPr>
          <p:nvPr/>
        </p:nvCxnSpPr>
        <p:spPr>
          <a:xfrm>
            <a:off x="2700032" y="1151928"/>
            <a:ext cx="0" cy="5244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endCxn id="7" idx="0"/>
          </p:cNvCxnSpPr>
          <p:nvPr/>
        </p:nvCxnSpPr>
        <p:spPr>
          <a:xfrm>
            <a:off x="4799328" y="1151930"/>
            <a:ext cx="0" cy="5244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endCxn id="8" idx="0"/>
          </p:cNvCxnSpPr>
          <p:nvPr/>
        </p:nvCxnSpPr>
        <p:spPr>
          <a:xfrm>
            <a:off x="6540500" y="1151930"/>
            <a:ext cx="0" cy="52446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8077200" y="1151930"/>
            <a:ext cx="0" cy="5244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1662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12" grpId="0" animBg="1"/>
      <p:bldP spid="13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457200"/>
            <a:ext cx="495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1" y="124688"/>
            <a:ext cx="2819400" cy="200891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781800" y="2250850"/>
            <a:ext cx="1600118" cy="5232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bn-BD" sz="2800" dirty="0">
                <a:latin typeface="Nikosh" pitchFamily="2" charset="0"/>
                <a:cs typeface="Nikosh" pitchFamily="2" charset="0"/>
              </a:rPr>
              <a:t>প্রোমেটাফেজ</a:t>
            </a:r>
            <a:endParaRPr lang="en-US" sz="28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Left Arrow 5"/>
          <p:cNvSpPr/>
          <p:nvPr/>
        </p:nvSpPr>
        <p:spPr>
          <a:xfrm>
            <a:off x="5486400" y="839232"/>
            <a:ext cx="495300" cy="74223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81000" y="304800"/>
            <a:ext cx="3962400" cy="230832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chemeClr val="accent6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মাকু যন্ত্রের সৃষ্টি হয়।</a:t>
            </a:r>
          </a:p>
          <a:p>
            <a:r>
              <a:rPr lang="bn-BD" sz="2400" dirty="0" smtClean="0">
                <a:solidFill>
                  <a:schemeClr val="accent6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নিউক্লিওলাস থাকে না। </a:t>
            </a:r>
          </a:p>
          <a:p>
            <a:r>
              <a:rPr lang="bn-BD" sz="2400" dirty="0" smtClean="0">
                <a:solidFill>
                  <a:schemeClr val="accent6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কোষের উত্তর মেরু থেকে দক্ষিণ মেরু পর্যন্ত বিস্তৃত কতকগুলো তন্তুর আবির্ভাব ঘটে । এগুলো মাকুর আকৃতি ধারণ করে তাই একে স্পিন্ডল যন্ত্র বলে।</a:t>
            </a:r>
            <a:endParaRPr lang="en-US" sz="2400" dirty="0">
              <a:solidFill>
                <a:schemeClr val="accent6">
                  <a:lumMod val="50000"/>
                </a:schemeClr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33528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971800"/>
            <a:ext cx="2257425" cy="2971799"/>
          </a:xfrm>
          <a:prstGeom prst="rect">
            <a:avLst/>
          </a:prstGeom>
        </p:spPr>
      </p:pic>
      <p:sp>
        <p:nvSpPr>
          <p:cNvPr id="10" name="Right Arrow 9"/>
          <p:cNvSpPr/>
          <p:nvPr/>
        </p:nvSpPr>
        <p:spPr>
          <a:xfrm>
            <a:off x="2895600" y="3429000"/>
            <a:ext cx="609600" cy="1371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695700" y="3429000"/>
            <a:ext cx="5219700" cy="206210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accent1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>ক্রোমোজোমগুলো বিষুবীয় অঞ্চলে অবস্থান করে।</a:t>
            </a:r>
          </a:p>
          <a:p>
            <a:r>
              <a:rPr lang="bn-BD" sz="3200" dirty="0" smtClean="0">
                <a:solidFill>
                  <a:schemeClr val="accent1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>ক্রোমোজোমগুলো সর্বাধিক খাটো ও মোটা হয়। </a:t>
            </a:r>
            <a:endParaRPr lang="en-US" sz="3200" dirty="0">
              <a:solidFill>
                <a:schemeClr val="accent1">
                  <a:lumMod val="75000"/>
                </a:schemeClr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" y="5943600"/>
            <a:ext cx="1683474" cy="70788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bn-BD" sz="4000" dirty="0">
                <a:latin typeface="Nikosh" pitchFamily="2" charset="0"/>
                <a:cs typeface="Nikosh" pitchFamily="2" charset="0"/>
              </a:rPr>
              <a:t>মেটাফেজ</a:t>
            </a:r>
            <a:endParaRPr lang="en-US" sz="40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9145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10" grpId="0" animBg="1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475" y="350987"/>
            <a:ext cx="2076450" cy="274790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073877" y="3098890"/>
            <a:ext cx="128753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bn-BD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" pitchFamily="2" charset="0"/>
                <a:cs typeface="Nikosh" pitchFamily="2" charset="0"/>
              </a:rPr>
              <a:t>এনাফেজ</a:t>
            </a:r>
            <a:endParaRPr lang="en-US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Left Arrow 4"/>
          <p:cNvSpPr/>
          <p:nvPr/>
        </p:nvSpPr>
        <p:spPr>
          <a:xfrm>
            <a:off x="6019800" y="954851"/>
            <a:ext cx="685800" cy="10668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876" y="3200400"/>
            <a:ext cx="3592324" cy="24384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185988" y="5972963"/>
            <a:ext cx="1838965" cy="70788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টেলোফেজ</a:t>
            </a:r>
            <a:endParaRPr lang="en-US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3886200" y="4114800"/>
            <a:ext cx="679138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724400" y="3805297"/>
            <a:ext cx="4038600" cy="2246769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bn-BD" sz="2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" pitchFamily="2" charset="0"/>
                <a:cs typeface="Nikosh" pitchFamily="2" charset="0"/>
              </a:rPr>
              <a:t>ক্রোমোজোমগুলো বিপরীত মেরুতে অবস্থান নেয়।</a:t>
            </a:r>
          </a:p>
          <a:p>
            <a:r>
              <a:rPr lang="bn-BD" sz="2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" pitchFamily="2" charset="0"/>
                <a:cs typeface="Nikosh" pitchFamily="2" charset="0"/>
              </a:rPr>
              <a:t>ক্রোমোজোমগুলোকে ঘিরে নিউক্লিয়ার পর্দা এবং নিউক্লিওলাসের আবির্ভাব ঘটে।</a:t>
            </a:r>
            <a:endParaRPr lang="en-US" sz="28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3876" y="457199"/>
            <a:ext cx="5344924" cy="206210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" pitchFamily="2" charset="0"/>
                <a:cs typeface="Nikosh" pitchFamily="2" charset="0"/>
              </a:rPr>
              <a:t>ক্রোমোজোমগুলো মেরুর কাছাকাছি অবস্থান করে।</a:t>
            </a:r>
          </a:p>
          <a:p>
            <a:r>
              <a:rPr lang="bn-BD" sz="3200" dirty="0" smtClean="0">
                <a:latin typeface="Nikosh" pitchFamily="2" charset="0"/>
                <a:cs typeface="Nikosh" pitchFamily="2" charset="0"/>
              </a:rPr>
              <a:t>ক্রমাটিডগুলো পরস্পর থেকে বিছিন্ন হয়ে যায় ।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4064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1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733315"/>
            <a:ext cx="2133600" cy="5847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b="1" u="sng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ParashEMJ" pitchFamily="2" charset="0"/>
                <a:cs typeface="Nikosh" pitchFamily="2" charset="0"/>
              </a:rPr>
              <a:t>দলীও কাজঃ </a:t>
            </a:r>
            <a:endParaRPr lang="en-US" sz="3200" b="1" u="sng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ParashEMJ" pitchFamily="2" charset="0"/>
              <a:cs typeface="Nikosh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200399" y="533400"/>
            <a:ext cx="5791202" cy="120032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bn-BD" sz="36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মাইটোসিস কোষ বিভাজনের ধাপগুলোর চিহ্নিত চিত্র অংকন কর । </a:t>
            </a:r>
            <a:endParaRPr lang="en-US" sz="3600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2731532"/>
            <a:ext cx="2133600" cy="70788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b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" pitchFamily="2" charset="0"/>
                <a:cs typeface="Nikosh" pitchFamily="2" charset="0"/>
              </a:rPr>
              <a:t>একক কাজঃ</a:t>
            </a:r>
            <a:endParaRPr lang="en-US" sz="4000" b="1" u="sng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95261" y="2593032"/>
            <a:ext cx="5791201" cy="132343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ছক আকারে কোষ বিভাজনের প্রকেরভেদ লিখ। </a:t>
            </a:r>
            <a:endParaRPr lang="en-US" sz="4000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4719073"/>
            <a:ext cx="2209800" cy="6463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b="1" u="sng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বাড়ির কাজঃ </a:t>
            </a:r>
            <a:endParaRPr lang="en-US" sz="3600" b="1" u="sng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195262" y="4257408"/>
            <a:ext cx="5791200" cy="156966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bn-BD" sz="48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মাইটোসিস কোষ বিভাজনের বর্ণনা দাও।</a:t>
            </a:r>
            <a:endParaRPr lang="en-US" sz="4800" dirty="0">
              <a:solidFill>
                <a:srgbClr val="7030A0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3153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2611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182940"/>
            <a:ext cx="3429000" cy="156966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9600" dirty="0" smtClean="0">
                <a:solidFill>
                  <a:srgbClr val="FFFF0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" pitchFamily="2" charset="0"/>
                <a:cs typeface="Nikosh" pitchFamily="2" charset="0"/>
              </a:rPr>
              <a:t>ধন্যবাদ </a:t>
            </a:r>
            <a:endParaRPr lang="en-US" sz="9600" dirty="0">
              <a:solidFill>
                <a:srgbClr val="FFFF00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362200"/>
            <a:ext cx="6324600" cy="3526972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23071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mposite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403</TotalTime>
  <Words>262</Words>
  <Application>Microsoft Office PowerPoint</Application>
  <PresentationFormat>On-screen Show (4:3)</PresentationFormat>
  <Paragraphs>60</Paragraphs>
  <Slides>15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Concourse</vt:lpstr>
      <vt:lpstr>Package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DALIM</dc:creator>
  <cp:lastModifiedBy>DALIM</cp:lastModifiedBy>
  <cp:revision>60</cp:revision>
  <dcterms:created xsi:type="dcterms:W3CDTF">2013-09-08T03:48:51Z</dcterms:created>
  <dcterms:modified xsi:type="dcterms:W3CDTF">2013-09-10T08:14:00Z</dcterms:modified>
</cp:coreProperties>
</file>